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 id="264" r:id="rId45"/>
    <p:sldId id="265" r:id="rId46"/>
    <p:sldId id="266" r:id="rId47"/>
    <p:sldId id="267" r:id="rId48"/>
    <p:sldId id="268" r:id="rId49"/>
    <p:sldId id="269" r:id="rId50"/>
    <p:sldId id="270"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Open Sans" charset="1" panose="020B0606030504020204"/>
      <p:regular r:id="rId11"/>
    </p:embeddedFont>
    <p:embeddedFont>
      <p:font typeface="Open Sans Bold" charset="1" panose="020B0806030504020204"/>
      <p:regular r:id="rId12"/>
    </p:embeddedFont>
    <p:embeddedFont>
      <p:font typeface="Open Sans Italics" charset="1" panose="020B0606030504020204"/>
      <p:regular r:id="rId13"/>
    </p:embeddedFont>
    <p:embeddedFont>
      <p:font typeface="Open Sans Bold Italics" charset="1" panose="020B0806030504020204"/>
      <p:regular r:id="rId14"/>
    </p:embeddedFont>
    <p:embeddedFont>
      <p:font typeface="Open Sans Light" charset="1" panose="020B0306030504020204"/>
      <p:regular r:id="rId15"/>
    </p:embeddedFont>
    <p:embeddedFont>
      <p:font typeface="Open Sans Light Italics" charset="1" panose="020B0306030504020204"/>
      <p:regular r:id="rId16"/>
    </p:embeddedFont>
    <p:embeddedFont>
      <p:font typeface="Open Sans Ultra-Bold" charset="1" panose="00000000000000000000"/>
      <p:regular r:id="rId17"/>
    </p:embeddedFont>
    <p:embeddedFont>
      <p:font typeface="Open Sans Ultra-Bold Italics" charset="1" panose="00000000000000000000"/>
      <p:regular r:id="rId18"/>
    </p:embeddedFont>
    <p:embeddedFont>
      <p:font typeface="Montserrat" charset="1" panose="00000500000000000000"/>
      <p:regular r:id="rId19"/>
    </p:embeddedFont>
    <p:embeddedFont>
      <p:font typeface="Montserrat Bold" charset="1" panose="00000800000000000000"/>
      <p:regular r:id="rId20"/>
    </p:embeddedFont>
    <p:embeddedFont>
      <p:font typeface="Montserrat Italics" charset="1" panose="00000500000000000000"/>
      <p:regular r:id="rId21"/>
    </p:embeddedFont>
    <p:embeddedFont>
      <p:font typeface="Montserrat Bold Italics" charset="1" panose="00000800000000000000"/>
      <p:regular r:id="rId22"/>
    </p:embeddedFont>
    <p:embeddedFont>
      <p:font typeface="Montserrat Thin" charset="1" panose="00000300000000000000"/>
      <p:regular r:id="rId23"/>
    </p:embeddedFont>
    <p:embeddedFont>
      <p:font typeface="Montserrat Thin Italics" charset="1" panose="00000300000000000000"/>
      <p:regular r:id="rId24"/>
    </p:embeddedFont>
    <p:embeddedFont>
      <p:font typeface="Montserrat Extra-Light" charset="1" panose="00000300000000000000"/>
      <p:regular r:id="rId25"/>
    </p:embeddedFont>
    <p:embeddedFont>
      <p:font typeface="Montserrat Extra-Light Italics" charset="1" panose="00000300000000000000"/>
      <p:regular r:id="rId26"/>
    </p:embeddedFont>
    <p:embeddedFont>
      <p:font typeface="Montserrat Light" charset="1" panose="00000400000000000000"/>
      <p:regular r:id="rId27"/>
    </p:embeddedFont>
    <p:embeddedFont>
      <p:font typeface="Montserrat Light Italics" charset="1" panose="00000400000000000000"/>
      <p:regular r:id="rId28"/>
    </p:embeddedFont>
    <p:embeddedFont>
      <p:font typeface="Montserrat Medium" charset="1" panose="00000600000000000000"/>
      <p:regular r:id="rId29"/>
    </p:embeddedFont>
    <p:embeddedFont>
      <p:font typeface="Montserrat Medium Italics" charset="1" panose="00000600000000000000"/>
      <p:regular r:id="rId30"/>
    </p:embeddedFont>
    <p:embeddedFont>
      <p:font typeface="Montserrat Semi-Bold" charset="1" panose="00000700000000000000"/>
      <p:regular r:id="rId31"/>
    </p:embeddedFont>
    <p:embeddedFont>
      <p:font typeface="Montserrat Semi-Bold Italics" charset="1" panose="00000700000000000000"/>
      <p:regular r:id="rId32"/>
    </p:embeddedFont>
    <p:embeddedFont>
      <p:font typeface="Montserrat Ultra-Bold" charset="1" panose="00000900000000000000"/>
      <p:regular r:id="rId33"/>
    </p:embeddedFont>
    <p:embeddedFont>
      <p:font typeface="Montserrat Ultra-Bold Italics" charset="1" panose="00000900000000000000"/>
      <p:regular r:id="rId34"/>
    </p:embeddedFont>
    <p:embeddedFont>
      <p:font typeface="Montserrat Heavy" charset="1" panose="00000A00000000000000"/>
      <p:regular r:id="rId35"/>
    </p:embeddedFont>
    <p:embeddedFont>
      <p:font typeface="Montserrat Heavy Italics" charset="1" panose="00000A0000000000000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45" Target="slides/slide9.xml" Type="http://schemas.openxmlformats.org/officeDocument/2006/relationships/slide"/><Relationship Id="rId46" Target="slides/slide10.xml" Type="http://schemas.openxmlformats.org/officeDocument/2006/relationships/slide"/><Relationship Id="rId47" Target="slides/slide11.xml" Type="http://schemas.openxmlformats.org/officeDocument/2006/relationships/slide"/><Relationship Id="rId48" Target="slides/slide12.xml" Type="http://schemas.openxmlformats.org/officeDocument/2006/relationships/slide"/><Relationship Id="rId49" Target="slides/slide13.xml" Type="http://schemas.openxmlformats.org/officeDocument/2006/relationships/slide"/><Relationship Id="rId5" Target="tableStyles.xml" Type="http://schemas.openxmlformats.org/officeDocument/2006/relationships/tableStyles"/><Relationship Id="rId50" Target="slides/slide14.xml" Type="http://schemas.openxmlformats.org/officeDocument/2006/relationships/slide"/><Relationship Id="rId51"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715894" y="1832029"/>
            <a:ext cx="7706695" cy="662294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D7377"/>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356698" y="2387829"/>
            <a:ext cx="6534491" cy="5511342"/>
            <a:chOff x="0" y="0"/>
            <a:chExt cx="1721018" cy="1451547"/>
          </a:xfrm>
        </p:grpSpPr>
        <p:sp>
          <p:nvSpPr>
            <p:cNvPr name="Freeform 6" id="6"/>
            <p:cNvSpPr/>
            <p:nvPr/>
          </p:nvSpPr>
          <p:spPr>
            <a:xfrm flipH="false" flipV="false" rot="0">
              <a:off x="0" y="0"/>
              <a:ext cx="1721018" cy="1451547"/>
            </a:xfrm>
            <a:custGeom>
              <a:avLst/>
              <a:gdLst/>
              <a:ahLst/>
              <a:cxnLst/>
              <a:rect r="r" b="b" t="t" l="l"/>
              <a:pathLst>
                <a:path h="1451547" w="1721018">
                  <a:moveTo>
                    <a:pt x="0" y="0"/>
                  </a:moveTo>
                  <a:lnTo>
                    <a:pt x="1721018" y="0"/>
                  </a:lnTo>
                  <a:lnTo>
                    <a:pt x="1721018" y="1451547"/>
                  </a:lnTo>
                  <a:lnTo>
                    <a:pt x="0" y="1451547"/>
                  </a:lnTo>
                  <a:close/>
                </a:path>
              </a:pathLst>
            </a:custGeom>
            <a:solidFill>
              <a:srgbClr val="0D7377"/>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38975" y="9447772"/>
            <a:ext cx="4393457" cy="839228"/>
            <a:chOff x="0" y="0"/>
            <a:chExt cx="1157124" cy="221031"/>
          </a:xfrm>
        </p:grpSpPr>
        <p:sp>
          <p:nvSpPr>
            <p:cNvPr name="Freeform 9" id="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1718414" y="0"/>
            <a:ext cx="4393457" cy="839228"/>
            <a:chOff x="0" y="0"/>
            <a:chExt cx="1157124" cy="221031"/>
          </a:xfrm>
        </p:grpSpPr>
        <p:sp>
          <p:nvSpPr>
            <p:cNvPr name="Freeform 12" id="12"/>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478202" y="9258300"/>
            <a:ext cx="2664422" cy="1218172"/>
            <a:chOff x="0" y="0"/>
            <a:chExt cx="483446" cy="221031"/>
          </a:xfrm>
        </p:grpSpPr>
        <p:sp>
          <p:nvSpPr>
            <p:cNvPr name="Freeform 15" id="1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5235591" y="-189472"/>
            <a:ext cx="2664422" cy="1218172"/>
            <a:chOff x="0" y="0"/>
            <a:chExt cx="483446" cy="221031"/>
          </a:xfrm>
        </p:grpSpPr>
        <p:sp>
          <p:nvSpPr>
            <p:cNvPr name="Freeform 18" id="18"/>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9" id="1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088612" y="9258300"/>
            <a:ext cx="2664422" cy="1218172"/>
            <a:chOff x="0" y="0"/>
            <a:chExt cx="483446" cy="221031"/>
          </a:xfrm>
        </p:grpSpPr>
        <p:sp>
          <p:nvSpPr>
            <p:cNvPr name="Freeform 21" id="21"/>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22" id="2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6846001" y="-189472"/>
            <a:ext cx="2664422" cy="1218172"/>
            <a:chOff x="0" y="0"/>
            <a:chExt cx="483446" cy="221031"/>
          </a:xfrm>
        </p:grpSpPr>
        <p:sp>
          <p:nvSpPr>
            <p:cNvPr name="Freeform 24" id="24"/>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25" id="2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8214615" y="2220949"/>
            <a:ext cx="6709253" cy="5845101"/>
            <a:chOff x="0" y="0"/>
            <a:chExt cx="6350000" cy="5532120"/>
          </a:xfrm>
        </p:grpSpPr>
        <p:sp>
          <p:nvSpPr>
            <p:cNvPr name="Freeform 27" id="27"/>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FFFFFF"/>
            </a:solidFill>
          </p:spPr>
        </p:sp>
      </p:grpSp>
      <p:grpSp>
        <p:nvGrpSpPr>
          <p:cNvPr name="Group 28" id="28"/>
          <p:cNvGrpSpPr>
            <a:grpSpLocks noChangeAspect="true"/>
          </p:cNvGrpSpPr>
          <p:nvPr/>
        </p:nvGrpSpPr>
        <p:grpSpPr>
          <a:xfrm rot="0">
            <a:off x="8540002" y="2520315"/>
            <a:ext cx="6058479" cy="5246370"/>
            <a:chOff x="0" y="0"/>
            <a:chExt cx="4282440" cy="3708400"/>
          </a:xfrm>
        </p:grpSpPr>
        <p:sp>
          <p:nvSpPr>
            <p:cNvPr name="Freeform 29" id="29"/>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4251" t="0" r="-24251" b="0"/>
              </a:stretch>
            </a:blipFill>
          </p:spPr>
        </p:sp>
      </p:grpSp>
      <p:sp>
        <p:nvSpPr>
          <p:cNvPr name="Freeform 30" id="30"/>
          <p:cNvSpPr/>
          <p:nvPr/>
        </p:nvSpPr>
        <p:spPr>
          <a:xfrm flipH="false" flipV="false" rot="5400000">
            <a:off x="1074243"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31" id="31"/>
          <p:cNvSpPr txBox="true"/>
          <p:nvPr/>
        </p:nvSpPr>
        <p:spPr>
          <a:xfrm rot="0">
            <a:off x="1024403" y="3379503"/>
            <a:ext cx="6148566" cy="2860676"/>
          </a:xfrm>
          <a:prstGeom prst="rect">
            <a:avLst/>
          </a:prstGeom>
        </p:spPr>
        <p:txBody>
          <a:bodyPr anchor="t" rtlCol="false" tIns="0" lIns="0" bIns="0" rIns="0">
            <a:spAutoFit/>
          </a:bodyPr>
          <a:lstStyle/>
          <a:p>
            <a:pPr algn="ctr">
              <a:lnSpc>
                <a:spcPts val="11000"/>
              </a:lnSpc>
            </a:pPr>
            <a:r>
              <a:rPr lang="en-US" sz="11000">
                <a:solidFill>
                  <a:srgbClr val="606060"/>
                </a:solidFill>
                <a:latin typeface="League Spartan"/>
              </a:rPr>
              <a:t>CARTE</a:t>
            </a:r>
          </a:p>
          <a:p>
            <a:pPr algn="ctr">
              <a:lnSpc>
                <a:spcPts val="11000"/>
              </a:lnSpc>
            </a:pPr>
            <a:r>
              <a:rPr lang="en-US" sz="11000">
                <a:solidFill>
                  <a:srgbClr val="606060"/>
                </a:solidFill>
                <a:latin typeface="League Spartan"/>
              </a:rPr>
              <a:t>VILLE</a:t>
            </a:r>
          </a:p>
        </p:txBody>
      </p:sp>
      <p:sp>
        <p:nvSpPr>
          <p:cNvPr name="AutoShape 32" id="32"/>
          <p:cNvSpPr/>
          <p:nvPr/>
        </p:nvSpPr>
        <p:spPr>
          <a:xfrm rot="-3705113">
            <a:off x="14301451" y="6522576"/>
            <a:ext cx="3317663" cy="0"/>
          </a:xfrm>
          <a:prstGeom prst="line">
            <a:avLst/>
          </a:prstGeom>
          <a:ln cap="flat" w="85725">
            <a:solidFill>
              <a:srgbClr val="FFFFFF"/>
            </a:solidFill>
            <a:prstDash val="solid"/>
            <a:headEnd type="none" len="sm" w="sm"/>
            <a:tailEnd type="none" len="sm" w="sm"/>
          </a:ln>
        </p:spPr>
      </p:sp>
      <p:sp>
        <p:nvSpPr>
          <p:cNvPr name="AutoShape 33" id="33"/>
          <p:cNvSpPr/>
          <p:nvPr/>
        </p:nvSpPr>
        <p:spPr>
          <a:xfrm rot="-7186693">
            <a:off x="14263267" y="3658214"/>
            <a:ext cx="3317663" cy="0"/>
          </a:xfrm>
          <a:prstGeom prst="line">
            <a:avLst/>
          </a:prstGeom>
          <a:ln cap="flat" w="85725">
            <a:solidFill>
              <a:srgbClr val="FFFFF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689485" cy="10287000"/>
          </a:xfrm>
          <a:custGeom>
            <a:avLst/>
            <a:gdLst/>
            <a:ahLst/>
            <a:cxnLst/>
            <a:rect r="r" b="b" t="t" l="l"/>
            <a:pathLst>
              <a:path h="10287000" w="18689485">
                <a:moveTo>
                  <a:pt x="0" y="0"/>
                </a:moveTo>
                <a:lnTo>
                  <a:pt x="18689485" y="0"/>
                </a:lnTo>
                <a:lnTo>
                  <a:pt x="18689485" y="10287000"/>
                </a:lnTo>
                <a:lnTo>
                  <a:pt x="0" y="10287000"/>
                </a:lnTo>
                <a:lnTo>
                  <a:pt x="0" y="0"/>
                </a:lnTo>
                <a:close/>
              </a:path>
            </a:pathLst>
          </a:custGeom>
          <a:blipFill>
            <a:blip r:embed="rId2"/>
            <a:stretch>
              <a:fillRect l="0" t="-20398" r="0" b="-18998"/>
            </a:stretch>
          </a:blipFill>
        </p:spPr>
      </p:sp>
    </p:spTree>
  </p:cSld>
  <p:clrMapOvr>
    <a:masterClrMapping/>
  </p:clrMapOvr>
  <p:transition spd="fast">
    <p:cover dir="d"/>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596406"/>
            <a:ext cx="18288000" cy="9094188"/>
          </a:xfrm>
          <a:custGeom>
            <a:avLst/>
            <a:gdLst/>
            <a:ahLst/>
            <a:cxnLst/>
            <a:rect r="r" b="b" t="t" l="l"/>
            <a:pathLst>
              <a:path h="9094188" w="18288000">
                <a:moveTo>
                  <a:pt x="0" y="0"/>
                </a:moveTo>
                <a:lnTo>
                  <a:pt x="18288000" y="0"/>
                </a:lnTo>
                <a:lnTo>
                  <a:pt x="18288000" y="9094188"/>
                </a:lnTo>
                <a:lnTo>
                  <a:pt x="0" y="9094188"/>
                </a:lnTo>
                <a:lnTo>
                  <a:pt x="0" y="0"/>
                </a:lnTo>
                <a:close/>
              </a:path>
            </a:pathLst>
          </a:custGeom>
          <a:blipFill>
            <a:blip r:embed="rId2"/>
            <a:stretch>
              <a:fillRect l="0" t="0" r="0" b="0"/>
            </a:stretch>
          </a:blipFill>
        </p:spPr>
      </p:sp>
    </p:spTree>
  </p:cSld>
  <p:clrMapOvr>
    <a:masterClrMapping/>
  </p:clrMapOvr>
  <p:transition spd="fast">
    <p:cover dir="rd"/>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27256"/>
            <a:ext cx="18288000" cy="8632488"/>
          </a:xfrm>
          <a:custGeom>
            <a:avLst/>
            <a:gdLst/>
            <a:ahLst/>
            <a:cxnLst/>
            <a:rect r="r" b="b" t="t" l="l"/>
            <a:pathLst>
              <a:path h="8632488" w="18288000">
                <a:moveTo>
                  <a:pt x="0" y="0"/>
                </a:moveTo>
                <a:lnTo>
                  <a:pt x="18288000" y="0"/>
                </a:lnTo>
                <a:lnTo>
                  <a:pt x="18288000" y="8632488"/>
                </a:lnTo>
                <a:lnTo>
                  <a:pt x="0" y="8632488"/>
                </a:lnTo>
                <a:lnTo>
                  <a:pt x="0" y="0"/>
                </a:lnTo>
                <a:close/>
              </a:path>
            </a:pathLst>
          </a:custGeom>
          <a:blipFill>
            <a:blip r:embed="rId2"/>
            <a:stretch>
              <a:fillRect l="0" t="0" r="0" b="0"/>
            </a:stretch>
          </a:blipFill>
        </p:spPr>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780603"/>
            <a:ext cx="18288000" cy="8725795"/>
          </a:xfrm>
          <a:custGeom>
            <a:avLst/>
            <a:gdLst/>
            <a:ahLst/>
            <a:cxnLst/>
            <a:rect r="r" b="b" t="t" l="l"/>
            <a:pathLst>
              <a:path h="8725795" w="18288000">
                <a:moveTo>
                  <a:pt x="0" y="0"/>
                </a:moveTo>
                <a:lnTo>
                  <a:pt x="18288000" y="0"/>
                </a:lnTo>
                <a:lnTo>
                  <a:pt x="18288000" y="8725794"/>
                </a:lnTo>
                <a:lnTo>
                  <a:pt x="0" y="8725794"/>
                </a:lnTo>
                <a:lnTo>
                  <a:pt x="0" y="0"/>
                </a:lnTo>
                <a:close/>
              </a:path>
            </a:pathLst>
          </a:custGeom>
          <a:blipFill>
            <a:blip r:embed="rId2"/>
            <a:stretch>
              <a:fillRect l="0" t="0" r="0" b="0"/>
            </a:stretch>
          </a:blipFill>
        </p:spPr>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5400000">
            <a:off x="10094482" y="2093482"/>
            <a:ext cx="7706695" cy="662294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10849608" y="92937"/>
            <a:ext cx="6196442" cy="5511342"/>
            <a:chOff x="0" y="0"/>
            <a:chExt cx="1631985" cy="1451547"/>
          </a:xfrm>
        </p:grpSpPr>
        <p:sp>
          <p:nvSpPr>
            <p:cNvPr name="Freeform 6" id="6"/>
            <p:cNvSpPr/>
            <p:nvPr/>
          </p:nvSpPr>
          <p:spPr>
            <a:xfrm flipH="false" flipV="false" rot="0">
              <a:off x="0" y="0"/>
              <a:ext cx="1631985" cy="1451547"/>
            </a:xfrm>
            <a:custGeom>
              <a:avLst/>
              <a:gdLst/>
              <a:ahLst/>
              <a:cxnLst/>
              <a:rect r="r" b="b" t="t" l="l"/>
              <a:pathLst>
                <a:path h="1451547" w="1631985">
                  <a:moveTo>
                    <a:pt x="0" y="0"/>
                  </a:moveTo>
                  <a:lnTo>
                    <a:pt x="1631985" y="0"/>
                  </a:lnTo>
                  <a:lnTo>
                    <a:pt x="1631985" y="1451547"/>
                  </a:lnTo>
                  <a:lnTo>
                    <a:pt x="0" y="1451547"/>
                  </a:lnTo>
                  <a:close/>
                </a:path>
              </a:pathLst>
            </a:custGeom>
            <a:solidFill>
              <a:srgbClr val="FFFF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36508" y="9447772"/>
            <a:ext cx="4393457" cy="839228"/>
            <a:chOff x="0" y="0"/>
            <a:chExt cx="1157124" cy="221031"/>
          </a:xfrm>
        </p:grpSpPr>
        <p:sp>
          <p:nvSpPr>
            <p:cNvPr name="Freeform 9" id="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480669" y="9258300"/>
            <a:ext cx="2664422" cy="1218172"/>
            <a:chOff x="0" y="0"/>
            <a:chExt cx="483446" cy="221031"/>
          </a:xfrm>
        </p:grpSpPr>
        <p:sp>
          <p:nvSpPr>
            <p:cNvPr name="Freeform 12" id="12"/>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4091079" y="9258300"/>
            <a:ext cx="2664422" cy="1218172"/>
            <a:chOff x="0" y="0"/>
            <a:chExt cx="483446" cy="221031"/>
          </a:xfrm>
        </p:grpSpPr>
        <p:sp>
          <p:nvSpPr>
            <p:cNvPr name="Freeform 15" id="1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5400000">
            <a:off x="10593203" y="2482402"/>
            <a:ext cx="6709253" cy="5845101"/>
            <a:chOff x="0" y="0"/>
            <a:chExt cx="6350000" cy="5532120"/>
          </a:xfrm>
        </p:grpSpPr>
        <p:sp>
          <p:nvSpPr>
            <p:cNvPr name="Freeform 18" id="18"/>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0D7377"/>
            </a:solidFill>
          </p:spPr>
        </p:sp>
      </p:grpSp>
      <p:sp>
        <p:nvSpPr>
          <p:cNvPr name="AutoShape 19" id="19"/>
          <p:cNvSpPr/>
          <p:nvPr/>
        </p:nvSpPr>
        <p:spPr>
          <a:xfrm rot="1788959">
            <a:off x="13703365" y="1809816"/>
            <a:ext cx="3317663" cy="0"/>
          </a:xfrm>
          <a:prstGeom prst="line">
            <a:avLst/>
          </a:prstGeom>
          <a:ln cap="flat" w="85725">
            <a:solidFill>
              <a:srgbClr val="0D7377"/>
            </a:solidFill>
            <a:prstDash val="solid"/>
            <a:headEnd type="none" len="sm" w="sm"/>
            <a:tailEnd type="none" len="sm" w="sm"/>
          </a:ln>
        </p:spPr>
      </p:sp>
      <p:sp>
        <p:nvSpPr>
          <p:cNvPr name="AutoShape 20" id="20"/>
          <p:cNvSpPr/>
          <p:nvPr/>
        </p:nvSpPr>
        <p:spPr>
          <a:xfrm rot="9045464">
            <a:off x="10877874" y="1795575"/>
            <a:ext cx="3317663" cy="0"/>
          </a:xfrm>
          <a:prstGeom prst="line">
            <a:avLst/>
          </a:prstGeom>
          <a:ln cap="flat" w="85725">
            <a:solidFill>
              <a:srgbClr val="0D7377"/>
            </a:solidFill>
            <a:prstDash val="solid"/>
            <a:headEnd type="none" len="sm" w="sm"/>
            <a:tailEnd type="none" len="sm" w="sm"/>
          </a:ln>
        </p:spPr>
      </p:sp>
      <p:sp>
        <p:nvSpPr>
          <p:cNvPr name="Freeform 21" id="21"/>
          <p:cNvSpPr/>
          <p:nvPr/>
        </p:nvSpPr>
        <p:spPr>
          <a:xfrm flipH="false" flipV="false" rot="5400000">
            <a:off x="1074243"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2" id="22"/>
          <p:cNvSpPr/>
          <p:nvPr/>
        </p:nvSpPr>
        <p:spPr>
          <a:xfrm flipH="false" flipV="false" rot="0">
            <a:off x="11786243" y="328225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3" id="23"/>
          <p:cNvSpPr txBox="true"/>
          <p:nvPr/>
        </p:nvSpPr>
        <p:spPr>
          <a:xfrm rot="0">
            <a:off x="1028700" y="3490351"/>
            <a:ext cx="6636752" cy="1069976"/>
          </a:xfrm>
          <a:prstGeom prst="rect">
            <a:avLst/>
          </a:prstGeom>
        </p:spPr>
        <p:txBody>
          <a:bodyPr anchor="t" rtlCol="false" tIns="0" lIns="0" bIns="0" rIns="0">
            <a:spAutoFit/>
          </a:bodyPr>
          <a:lstStyle/>
          <a:p>
            <a:pPr>
              <a:lnSpc>
                <a:spcPts val="8000"/>
              </a:lnSpc>
            </a:pPr>
            <a:r>
              <a:rPr lang="en-US" sz="8000">
                <a:solidFill>
                  <a:srgbClr val="FFFFFF"/>
                </a:solidFill>
                <a:latin typeface="League Spartan"/>
              </a:rPr>
              <a:t>Conclusion</a:t>
            </a:r>
          </a:p>
        </p:txBody>
      </p:sp>
      <p:sp>
        <p:nvSpPr>
          <p:cNvPr name="TextBox 24" id="24"/>
          <p:cNvSpPr txBox="true"/>
          <p:nvPr/>
        </p:nvSpPr>
        <p:spPr>
          <a:xfrm rot="0">
            <a:off x="1028700" y="4861218"/>
            <a:ext cx="6346356" cy="3918586"/>
          </a:xfrm>
          <a:prstGeom prst="rect">
            <a:avLst/>
          </a:prstGeom>
        </p:spPr>
        <p:txBody>
          <a:bodyPr anchor="t" rtlCol="false" tIns="0" lIns="0" bIns="0" rIns="0">
            <a:spAutoFit/>
          </a:bodyPr>
          <a:lstStyle/>
          <a:p>
            <a:pPr>
              <a:lnSpc>
                <a:spcPts val="3959"/>
              </a:lnSpc>
            </a:pPr>
            <a:r>
              <a:rPr lang="en-US" sz="2199" spc="87">
                <a:solidFill>
                  <a:srgbClr val="FFFFFF"/>
                </a:solidFill>
                <a:latin typeface="Montserrat Semi-Bold"/>
              </a:rPr>
              <a:t>En conclusion, nous avons utilisé Geopandas et Folium pour explorer les données géospatiales de la ville de Youssoufia et créer des visualisations interactives. Ces visualisations nous permettent de mieux comprendre les points d'intérêt et leur distribution dans la ville</a:t>
            </a:r>
          </a:p>
        </p:txBody>
      </p:sp>
    </p:spTree>
  </p:cSld>
  <p:clrMapOvr>
    <a:masterClrMapping/>
  </p:clrMapOvr>
  <p:transition spd="fast">
    <p:circle/>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5400000">
            <a:off x="4335103" y="1010854"/>
            <a:ext cx="9617795" cy="8265292"/>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7422548" y="6168229"/>
            <a:ext cx="3442903" cy="5511342"/>
            <a:chOff x="0" y="0"/>
            <a:chExt cx="906773" cy="1451547"/>
          </a:xfrm>
        </p:grpSpPr>
        <p:sp>
          <p:nvSpPr>
            <p:cNvPr name="Freeform 6" id="6"/>
            <p:cNvSpPr/>
            <p:nvPr/>
          </p:nvSpPr>
          <p:spPr>
            <a:xfrm flipH="false" flipV="false" rot="0">
              <a:off x="0" y="0"/>
              <a:ext cx="906773" cy="1451547"/>
            </a:xfrm>
            <a:custGeom>
              <a:avLst/>
              <a:gdLst/>
              <a:ahLst/>
              <a:cxnLst/>
              <a:rect r="r" b="b" t="t" l="l"/>
              <a:pathLst>
                <a:path h="1451547" w="906773">
                  <a:moveTo>
                    <a:pt x="0" y="0"/>
                  </a:moveTo>
                  <a:lnTo>
                    <a:pt x="906773" y="0"/>
                  </a:lnTo>
                  <a:lnTo>
                    <a:pt x="906773" y="1451547"/>
                  </a:lnTo>
                  <a:lnTo>
                    <a:pt x="0" y="1451547"/>
                  </a:lnTo>
                  <a:close/>
                </a:path>
              </a:pathLst>
            </a:custGeom>
            <a:solidFill>
              <a:srgbClr val="FFFF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5400000">
            <a:off x="7434859" y="-1392571"/>
            <a:ext cx="3442903" cy="5511342"/>
            <a:chOff x="0" y="0"/>
            <a:chExt cx="906773" cy="1451547"/>
          </a:xfrm>
        </p:grpSpPr>
        <p:sp>
          <p:nvSpPr>
            <p:cNvPr name="Freeform 9" id="9"/>
            <p:cNvSpPr/>
            <p:nvPr/>
          </p:nvSpPr>
          <p:spPr>
            <a:xfrm flipH="false" flipV="false" rot="0">
              <a:off x="0" y="0"/>
              <a:ext cx="906773" cy="1451547"/>
            </a:xfrm>
            <a:custGeom>
              <a:avLst/>
              <a:gdLst/>
              <a:ahLst/>
              <a:cxnLst/>
              <a:rect r="r" b="b" t="t" l="l"/>
              <a:pathLst>
                <a:path h="1451547" w="906773">
                  <a:moveTo>
                    <a:pt x="0" y="0"/>
                  </a:moveTo>
                  <a:lnTo>
                    <a:pt x="906773" y="0"/>
                  </a:lnTo>
                  <a:lnTo>
                    <a:pt x="906773" y="1451547"/>
                  </a:lnTo>
                  <a:lnTo>
                    <a:pt x="0" y="1451547"/>
                  </a:lnTo>
                  <a:close/>
                </a:path>
              </a:pathLst>
            </a:custGeom>
            <a:solidFill>
              <a:srgbClr val="FFFF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4957496" y="1496218"/>
            <a:ext cx="8373008" cy="7294564"/>
            <a:chOff x="0" y="0"/>
            <a:chExt cx="6350000" cy="5532120"/>
          </a:xfrm>
        </p:grpSpPr>
        <p:sp>
          <p:nvSpPr>
            <p:cNvPr name="Freeform 12" id="12"/>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0D7377"/>
            </a:solidFill>
          </p:spPr>
        </p:sp>
      </p:grpSp>
      <p:sp>
        <p:nvSpPr>
          <p:cNvPr name="AutoShape 13" id="13"/>
          <p:cNvSpPr/>
          <p:nvPr/>
        </p:nvSpPr>
        <p:spPr>
          <a:xfrm rot="-1715946">
            <a:off x="8894443" y="9327390"/>
            <a:ext cx="3317663" cy="0"/>
          </a:xfrm>
          <a:prstGeom prst="line">
            <a:avLst/>
          </a:prstGeom>
          <a:ln cap="flat" w="85725">
            <a:solidFill>
              <a:srgbClr val="0D7377"/>
            </a:solidFill>
            <a:prstDash val="solid"/>
            <a:headEnd type="none" len="sm" w="sm"/>
            <a:tailEnd type="none" len="sm" w="sm"/>
          </a:ln>
        </p:spPr>
      </p:sp>
      <p:sp>
        <p:nvSpPr>
          <p:cNvPr name="AutoShape 14" id="14"/>
          <p:cNvSpPr/>
          <p:nvPr/>
        </p:nvSpPr>
        <p:spPr>
          <a:xfrm rot="9084053">
            <a:off x="6088205" y="873885"/>
            <a:ext cx="3317663" cy="0"/>
          </a:xfrm>
          <a:prstGeom prst="line">
            <a:avLst/>
          </a:prstGeom>
          <a:ln cap="flat" w="85725">
            <a:solidFill>
              <a:srgbClr val="0D7377"/>
            </a:solidFill>
            <a:prstDash val="solid"/>
            <a:headEnd type="none" len="sm" w="sm"/>
            <a:tailEnd type="none" len="sm" w="sm"/>
          </a:ln>
        </p:spPr>
      </p:sp>
      <p:sp>
        <p:nvSpPr>
          <p:cNvPr name="AutoShape 15" id="15"/>
          <p:cNvSpPr/>
          <p:nvPr/>
        </p:nvSpPr>
        <p:spPr>
          <a:xfrm rot="-8950593">
            <a:off x="6057734" y="9272285"/>
            <a:ext cx="3317663" cy="0"/>
          </a:xfrm>
          <a:prstGeom prst="line">
            <a:avLst/>
          </a:prstGeom>
          <a:ln cap="flat" w="85725">
            <a:solidFill>
              <a:srgbClr val="0D7377"/>
            </a:solidFill>
            <a:prstDash val="solid"/>
            <a:headEnd type="none" len="sm" w="sm"/>
            <a:tailEnd type="none" len="sm" w="sm"/>
          </a:ln>
        </p:spPr>
      </p:sp>
      <p:sp>
        <p:nvSpPr>
          <p:cNvPr name="AutoShape 16" id="16"/>
          <p:cNvSpPr/>
          <p:nvPr/>
        </p:nvSpPr>
        <p:spPr>
          <a:xfrm rot="1849406">
            <a:off x="8924914" y="928990"/>
            <a:ext cx="3317663" cy="0"/>
          </a:xfrm>
          <a:prstGeom prst="line">
            <a:avLst/>
          </a:prstGeom>
          <a:ln cap="flat" w="85725">
            <a:solidFill>
              <a:srgbClr val="0D7377"/>
            </a:solidFill>
            <a:prstDash val="solid"/>
            <a:headEnd type="none" len="sm" w="sm"/>
            <a:tailEnd type="none" len="sm" w="sm"/>
          </a:ln>
        </p:spPr>
      </p:sp>
      <p:sp>
        <p:nvSpPr>
          <p:cNvPr name="TextBox 17" id="17"/>
          <p:cNvSpPr txBox="true"/>
          <p:nvPr/>
        </p:nvSpPr>
        <p:spPr>
          <a:xfrm rot="0">
            <a:off x="5725969" y="4456533"/>
            <a:ext cx="6836061" cy="1470026"/>
          </a:xfrm>
          <a:prstGeom prst="rect">
            <a:avLst/>
          </a:prstGeom>
        </p:spPr>
        <p:txBody>
          <a:bodyPr anchor="t" rtlCol="false" tIns="0" lIns="0" bIns="0" rIns="0">
            <a:spAutoFit/>
          </a:bodyPr>
          <a:lstStyle/>
          <a:p>
            <a:pPr algn="ctr">
              <a:lnSpc>
                <a:spcPts val="11000"/>
              </a:lnSpc>
            </a:pPr>
            <a:r>
              <a:rPr lang="en-US" sz="11000">
                <a:solidFill>
                  <a:srgbClr val="606060"/>
                </a:solidFill>
                <a:latin typeface="League Spartan"/>
              </a:rPr>
              <a:t>MERCI</a:t>
            </a:r>
          </a:p>
        </p:txBody>
      </p:sp>
      <p:sp>
        <p:nvSpPr>
          <p:cNvPr name="Freeform 18" id="18"/>
          <p:cNvSpPr/>
          <p:nvPr/>
        </p:nvSpPr>
        <p:spPr>
          <a:xfrm flipH="false" flipV="false" rot="5400000">
            <a:off x="7558177" y="3176654"/>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9" id="19"/>
          <p:cNvGrpSpPr/>
          <p:nvPr/>
        </p:nvGrpSpPr>
        <p:grpSpPr>
          <a:xfrm rot="0">
            <a:off x="-1805930" y="9447772"/>
            <a:ext cx="4393457" cy="839228"/>
            <a:chOff x="0" y="0"/>
            <a:chExt cx="1157124" cy="221031"/>
          </a:xfrm>
        </p:grpSpPr>
        <p:sp>
          <p:nvSpPr>
            <p:cNvPr name="Freeform 20" id="20"/>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21" id="2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1711247" y="9258300"/>
            <a:ext cx="2664422" cy="1218172"/>
            <a:chOff x="0" y="0"/>
            <a:chExt cx="483446" cy="221031"/>
          </a:xfrm>
        </p:grpSpPr>
        <p:sp>
          <p:nvSpPr>
            <p:cNvPr name="Freeform 23" id="23"/>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24" id="24"/>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3321657" y="9258300"/>
            <a:ext cx="2664422" cy="1218172"/>
            <a:chOff x="0" y="0"/>
            <a:chExt cx="483446" cy="221031"/>
          </a:xfrm>
        </p:grpSpPr>
        <p:sp>
          <p:nvSpPr>
            <p:cNvPr name="Freeform 26" id="26"/>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27" id="2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12311849" y="0"/>
            <a:ext cx="4393457" cy="839228"/>
            <a:chOff x="0" y="0"/>
            <a:chExt cx="1157124" cy="221031"/>
          </a:xfrm>
        </p:grpSpPr>
        <p:sp>
          <p:nvSpPr>
            <p:cNvPr name="Freeform 29" id="2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30" id="3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15829027" y="-189472"/>
            <a:ext cx="2664422" cy="1218172"/>
            <a:chOff x="0" y="0"/>
            <a:chExt cx="483446" cy="221031"/>
          </a:xfrm>
        </p:grpSpPr>
        <p:sp>
          <p:nvSpPr>
            <p:cNvPr name="Freeform 32" id="32"/>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33" id="3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7439436" y="-189472"/>
            <a:ext cx="2664422" cy="1218172"/>
            <a:chOff x="0" y="0"/>
            <a:chExt cx="483446" cy="221031"/>
          </a:xfrm>
        </p:grpSpPr>
        <p:sp>
          <p:nvSpPr>
            <p:cNvPr name="Freeform 35" id="3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36" id="3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3950" y="1832029"/>
            <a:ext cx="7706695" cy="662294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D7377"/>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337928" y="2387829"/>
            <a:ext cx="6534491" cy="5511342"/>
            <a:chOff x="0" y="0"/>
            <a:chExt cx="1721018" cy="1451547"/>
          </a:xfrm>
        </p:grpSpPr>
        <p:sp>
          <p:nvSpPr>
            <p:cNvPr name="Freeform 6" id="6"/>
            <p:cNvSpPr/>
            <p:nvPr/>
          </p:nvSpPr>
          <p:spPr>
            <a:xfrm flipH="false" flipV="false" rot="0">
              <a:off x="0" y="0"/>
              <a:ext cx="1721018" cy="1451547"/>
            </a:xfrm>
            <a:custGeom>
              <a:avLst/>
              <a:gdLst/>
              <a:ahLst/>
              <a:cxnLst/>
              <a:rect r="r" b="b" t="t" l="l"/>
              <a:pathLst>
                <a:path h="1451547" w="1721018">
                  <a:moveTo>
                    <a:pt x="0" y="0"/>
                  </a:moveTo>
                  <a:lnTo>
                    <a:pt x="1721018" y="0"/>
                  </a:lnTo>
                  <a:lnTo>
                    <a:pt x="1721018" y="1451547"/>
                  </a:lnTo>
                  <a:lnTo>
                    <a:pt x="0" y="1451547"/>
                  </a:lnTo>
                  <a:close/>
                </a:path>
              </a:pathLst>
            </a:custGeom>
            <a:solidFill>
              <a:srgbClr val="0D7377"/>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38153" y="0"/>
            <a:ext cx="4393457" cy="839228"/>
            <a:chOff x="0" y="0"/>
            <a:chExt cx="1157124" cy="221031"/>
          </a:xfrm>
        </p:grpSpPr>
        <p:sp>
          <p:nvSpPr>
            <p:cNvPr name="Freeform 9" id="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1727014" y="9447772"/>
            <a:ext cx="4393457" cy="839228"/>
            <a:chOff x="0" y="0"/>
            <a:chExt cx="1157124" cy="221031"/>
          </a:xfrm>
        </p:grpSpPr>
        <p:sp>
          <p:nvSpPr>
            <p:cNvPr name="Freeform 12" id="12"/>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479025" y="-189472"/>
            <a:ext cx="2664422" cy="1218172"/>
            <a:chOff x="0" y="0"/>
            <a:chExt cx="483446" cy="221031"/>
          </a:xfrm>
        </p:grpSpPr>
        <p:sp>
          <p:nvSpPr>
            <p:cNvPr name="Freeform 15" id="1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5244191" y="9258300"/>
            <a:ext cx="2664422" cy="1218172"/>
            <a:chOff x="0" y="0"/>
            <a:chExt cx="483446" cy="221031"/>
          </a:xfrm>
        </p:grpSpPr>
        <p:sp>
          <p:nvSpPr>
            <p:cNvPr name="Freeform 18" id="18"/>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9" id="1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089434" y="-189472"/>
            <a:ext cx="2664422" cy="1218172"/>
            <a:chOff x="0" y="0"/>
            <a:chExt cx="483446" cy="221031"/>
          </a:xfrm>
        </p:grpSpPr>
        <p:sp>
          <p:nvSpPr>
            <p:cNvPr name="Freeform 21" id="21"/>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22" id="2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6854601" y="9258300"/>
            <a:ext cx="2664422" cy="1218172"/>
            <a:chOff x="0" y="0"/>
            <a:chExt cx="483446" cy="221031"/>
          </a:xfrm>
        </p:grpSpPr>
        <p:sp>
          <p:nvSpPr>
            <p:cNvPr name="Freeform 24" id="24"/>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25" id="2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22671" y="2220949"/>
            <a:ext cx="6709253" cy="5845101"/>
            <a:chOff x="0" y="0"/>
            <a:chExt cx="6350000" cy="5532120"/>
          </a:xfrm>
        </p:grpSpPr>
        <p:sp>
          <p:nvSpPr>
            <p:cNvPr name="Freeform 27" id="27"/>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FFFFFF"/>
            </a:solidFill>
          </p:spPr>
        </p:sp>
      </p:grpSp>
      <p:sp>
        <p:nvSpPr>
          <p:cNvPr name="Freeform 28" id="28"/>
          <p:cNvSpPr/>
          <p:nvPr/>
        </p:nvSpPr>
        <p:spPr>
          <a:xfrm flipH="false" flipV="false" rot="5400000">
            <a:off x="14226336"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29" id="29"/>
          <p:cNvSpPr/>
          <p:nvPr/>
        </p:nvSpPr>
        <p:spPr>
          <a:xfrm rot="-7193308">
            <a:off x="-497852" y="6516002"/>
            <a:ext cx="3317663" cy="0"/>
          </a:xfrm>
          <a:prstGeom prst="line">
            <a:avLst/>
          </a:prstGeom>
          <a:ln cap="flat" w="85725">
            <a:solidFill>
              <a:srgbClr val="FFFFFF"/>
            </a:solidFill>
            <a:prstDash val="solid"/>
            <a:headEnd type="none" len="sm" w="sm"/>
            <a:tailEnd type="none" len="sm" w="sm"/>
          </a:ln>
        </p:spPr>
      </p:sp>
      <p:sp>
        <p:nvSpPr>
          <p:cNvPr name="AutoShape 30" id="30"/>
          <p:cNvSpPr/>
          <p:nvPr/>
        </p:nvSpPr>
        <p:spPr>
          <a:xfrm rot="-3598859">
            <a:off x="-501078" y="3680979"/>
            <a:ext cx="3317663" cy="0"/>
          </a:xfrm>
          <a:prstGeom prst="line">
            <a:avLst/>
          </a:prstGeom>
          <a:ln cap="flat" w="85725">
            <a:solidFill>
              <a:srgbClr val="FFFFFF"/>
            </a:solidFill>
            <a:prstDash val="solid"/>
            <a:headEnd type="none" len="sm" w="sm"/>
            <a:tailEnd type="none" len="sm" w="sm"/>
          </a:ln>
        </p:spPr>
      </p:sp>
      <p:sp>
        <p:nvSpPr>
          <p:cNvPr name="Freeform 31" id="31"/>
          <p:cNvSpPr/>
          <p:nvPr/>
        </p:nvSpPr>
        <p:spPr>
          <a:xfrm flipH="false" flipV="false" rot="0">
            <a:off x="9643624" y="3526502"/>
            <a:ext cx="422417" cy="430552"/>
          </a:xfrm>
          <a:custGeom>
            <a:avLst/>
            <a:gdLst/>
            <a:ahLst/>
            <a:cxnLst/>
            <a:rect r="r" b="b" t="t" l="l"/>
            <a:pathLst>
              <a:path h="430552" w="422417">
                <a:moveTo>
                  <a:pt x="0" y="0"/>
                </a:moveTo>
                <a:lnTo>
                  <a:pt x="422417" y="0"/>
                </a:lnTo>
                <a:lnTo>
                  <a:pt x="422417" y="430551"/>
                </a:lnTo>
                <a:lnTo>
                  <a:pt x="0" y="4305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2" id="32"/>
          <p:cNvSpPr/>
          <p:nvPr/>
        </p:nvSpPr>
        <p:spPr>
          <a:xfrm flipH="false" flipV="false" rot="0">
            <a:off x="9643624" y="4459193"/>
            <a:ext cx="422417" cy="430552"/>
          </a:xfrm>
          <a:custGeom>
            <a:avLst/>
            <a:gdLst/>
            <a:ahLst/>
            <a:cxnLst/>
            <a:rect r="r" b="b" t="t" l="l"/>
            <a:pathLst>
              <a:path h="430552" w="422417">
                <a:moveTo>
                  <a:pt x="0" y="0"/>
                </a:moveTo>
                <a:lnTo>
                  <a:pt x="422417" y="0"/>
                </a:lnTo>
                <a:lnTo>
                  <a:pt x="422417" y="430552"/>
                </a:lnTo>
                <a:lnTo>
                  <a:pt x="0" y="4305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3" id="33"/>
          <p:cNvSpPr/>
          <p:nvPr/>
        </p:nvSpPr>
        <p:spPr>
          <a:xfrm flipH="false" flipV="false" rot="0">
            <a:off x="9643624" y="5394570"/>
            <a:ext cx="422417" cy="430552"/>
          </a:xfrm>
          <a:custGeom>
            <a:avLst/>
            <a:gdLst/>
            <a:ahLst/>
            <a:cxnLst/>
            <a:rect r="r" b="b" t="t" l="l"/>
            <a:pathLst>
              <a:path h="430552" w="422417">
                <a:moveTo>
                  <a:pt x="0" y="0"/>
                </a:moveTo>
                <a:lnTo>
                  <a:pt x="422417" y="0"/>
                </a:lnTo>
                <a:lnTo>
                  <a:pt x="422417" y="430552"/>
                </a:lnTo>
                <a:lnTo>
                  <a:pt x="0" y="4305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4" id="34"/>
          <p:cNvSpPr/>
          <p:nvPr/>
        </p:nvSpPr>
        <p:spPr>
          <a:xfrm flipH="false" flipV="false" rot="0">
            <a:off x="9643624" y="6721107"/>
            <a:ext cx="422417" cy="430552"/>
          </a:xfrm>
          <a:custGeom>
            <a:avLst/>
            <a:gdLst/>
            <a:ahLst/>
            <a:cxnLst/>
            <a:rect r="r" b="b" t="t" l="l"/>
            <a:pathLst>
              <a:path h="430552" w="422417">
                <a:moveTo>
                  <a:pt x="0" y="0"/>
                </a:moveTo>
                <a:lnTo>
                  <a:pt x="422417" y="0"/>
                </a:lnTo>
                <a:lnTo>
                  <a:pt x="422417" y="430551"/>
                </a:lnTo>
                <a:lnTo>
                  <a:pt x="0" y="4305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35" id="35"/>
          <p:cNvSpPr txBox="true"/>
          <p:nvPr/>
        </p:nvSpPr>
        <p:spPr>
          <a:xfrm rot="0">
            <a:off x="1903015" y="4213225"/>
            <a:ext cx="6148566" cy="1069976"/>
          </a:xfrm>
          <a:prstGeom prst="rect">
            <a:avLst/>
          </a:prstGeom>
        </p:spPr>
        <p:txBody>
          <a:bodyPr anchor="t" rtlCol="false" tIns="0" lIns="0" bIns="0" rIns="0">
            <a:spAutoFit/>
          </a:bodyPr>
          <a:lstStyle/>
          <a:p>
            <a:pPr algn="ctr">
              <a:lnSpc>
                <a:spcPts val="8000"/>
              </a:lnSpc>
            </a:pPr>
            <a:r>
              <a:rPr lang="en-US" sz="8000">
                <a:solidFill>
                  <a:srgbClr val="FFFFFF"/>
                </a:solidFill>
                <a:latin typeface="League Spartan"/>
              </a:rPr>
              <a:t>Plan</a:t>
            </a:r>
          </a:p>
        </p:txBody>
      </p:sp>
      <p:sp>
        <p:nvSpPr>
          <p:cNvPr name="TextBox 36" id="36"/>
          <p:cNvSpPr txBox="true"/>
          <p:nvPr/>
        </p:nvSpPr>
        <p:spPr>
          <a:xfrm rot="0">
            <a:off x="10168378" y="3499207"/>
            <a:ext cx="3230696" cy="438785"/>
          </a:xfrm>
          <a:prstGeom prst="rect">
            <a:avLst/>
          </a:prstGeom>
        </p:spPr>
        <p:txBody>
          <a:bodyPr anchor="t" rtlCol="false" tIns="0" lIns="0" bIns="0" rIns="0">
            <a:spAutoFit/>
          </a:bodyPr>
          <a:lstStyle/>
          <a:p>
            <a:pPr>
              <a:lnSpc>
                <a:spcPts val="3640"/>
              </a:lnSpc>
            </a:pPr>
            <a:r>
              <a:rPr lang="en-US" sz="2600">
                <a:solidFill>
                  <a:srgbClr val="606060"/>
                </a:solidFill>
                <a:latin typeface="League Spartan"/>
              </a:rPr>
              <a:t>Introduction</a:t>
            </a:r>
          </a:p>
        </p:txBody>
      </p:sp>
      <p:sp>
        <p:nvSpPr>
          <p:cNvPr name="TextBox 37" id="37"/>
          <p:cNvSpPr txBox="true"/>
          <p:nvPr/>
        </p:nvSpPr>
        <p:spPr>
          <a:xfrm rot="0">
            <a:off x="10168378" y="4431899"/>
            <a:ext cx="3230696" cy="438785"/>
          </a:xfrm>
          <a:prstGeom prst="rect">
            <a:avLst/>
          </a:prstGeom>
        </p:spPr>
        <p:txBody>
          <a:bodyPr anchor="t" rtlCol="false" tIns="0" lIns="0" bIns="0" rIns="0">
            <a:spAutoFit/>
          </a:bodyPr>
          <a:lstStyle/>
          <a:p>
            <a:pPr>
              <a:lnSpc>
                <a:spcPts val="3640"/>
              </a:lnSpc>
            </a:pPr>
            <a:r>
              <a:rPr lang="en-US" sz="2600">
                <a:solidFill>
                  <a:srgbClr val="606060"/>
                </a:solidFill>
                <a:latin typeface="League Spartan"/>
              </a:rPr>
              <a:t>Carte ville</a:t>
            </a:r>
          </a:p>
        </p:txBody>
      </p:sp>
      <p:sp>
        <p:nvSpPr>
          <p:cNvPr name="TextBox 38" id="38"/>
          <p:cNvSpPr txBox="true"/>
          <p:nvPr/>
        </p:nvSpPr>
        <p:spPr>
          <a:xfrm rot="0">
            <a:off x="10168378" y="5367276"/>
            <a:ext cx="3230696" cy="895985"/>
          </a:xfrm>
          <a:prstGeom prst="rect">
            <a:avLst/>
          </a:prstGeom>
        </p:spPr>
        <p:txBody>
          <a:bodyPr anchor="t" rtlCol="false" tIns="0" lIns="0" bIns="0" rIns="0">
            <a:spAutoFit/>
          </a:bodyPr>
          <a:lstStyle/>
          <a:p>
            <a:pPr>
              <a:lnSpc>
                <a:spcPts val="3640"/>
              </a:lnSpc>
            </a:pPr>
            <a:r>
              <a:rPr lang="en-US" sz="2600">
                <a:solidFill>
                  <a:srgbClr val="606060"/>
                </a:solidFill>
                <a:latin typeface="League Spartan"/>
              </a:rPr>
              <a:t>Carte ville : points d'intérêt</a:t>
            </a:r>
          </a:p>
        </p:txBody>
      </p:sp>
      <p:sp>
        <p:nvSpPr>
          <p:cNvPr name="TextBox 39" id="39"/>
          <p:cNvSpPr txBox="true"/>
          <p:nvPr/>
        </p:nvSpPr>
        <p:spPr>
          <a:xfrm rot="0">
            <a:off x="10111666" y="6712873"/>
            <a:ext cx="3230696" cy="438785"/>
          </a:xfrm>
          <a:prstGeom prst="rect">
            <a:avLst/>
          </a:prstGeom>
        </p:spPr>
        <p:txBody>
          <a:bodyPr anchor="t" rtlCol="false" tIns="0" lIns="0" bIns="0" rIns="0">
            <a:spAutoFit/>
          </a:bodyPr>
          <a:lstStyle/>
          <a:p>
            <a:pPr>
              <a:lnSpc>
                <a:spcPts val="3640"/>
              </a:lnSpc>
            </a:pPr>
            <a:r>
              <a:rPr lang="en-US" sz="2600">
                <a:solidFill>
                  <a:srgbClr val="606060"/>
                </a:solidFill>
                <a:latin typeface="League Spartan"/>
              </a:rPr>
              <a:t>Conclusion</a:t>
            </a:r>
          </a:p>
        </p:txBody>
      </p:sp>
    </p:spTree>
  </p:cSld>
  <p:clrMapOvr>
    <a:masterClrMapping/>
  </p:clrMapOvr>
  <p:transition spd="fast">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5400000">
            <a:off x="10094482" y="2093482"/>
            <a:ext cx="7706695" cy="662294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10849608" y="92937"/>
            <a:ext cx="6196442" cy="5511342"/>
            <a:chOff x="0" y="0"/>
            <a:chExt cx="1631985" cy="1451547"/>
          </a:xfrm>
        </p:grpSpPr>
        <p:sp>
          <p:nvSpPr>
            <p:cNvPr name="Freeform 6" id="6"/>
            <p:cNvSpPr/>
            <p:nvPr/>
          </p:nvSpPr>
          <p:spPr>
            <a:xfrm flipH="false" flipV="false" rot="0">
              <a:off x="0" y="0"/>
              <a:ext cx="1631985" cy="1451547"/>
            </a:xfrm>
            <a:custGeom>
              <a:avLst/>
              <a:gdLst/>
              <a:ahLst/>
              <a:cxnLst/>
              <a:rect r="r" b="b" t="t" l="l"/>
              <a:pathLst>
                <a:path h="1451547" w="1631985">
                  <a:moveTo>
                    <a:pt x="0" y="0"/>
                  </a:moveTo>
                  <a:lnTo>
                    <a:pt x="1631985" y="0"/>
                  </a:lnTo>
                  <a:lnTo>
                    <a:pt x="1631985" y="1451547"/>
                  </a:lnTo>
                  <a:lnTo>
                    <a:pt x="0" y="1451547"/>
                  </a:lnTo>
                  <a:close/>
                </a:path>
              </a:pathLst>
            </a:custGeom>
            <a:solidFill>
              <a:srgbClr val="FFFF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36508" y="9447772"/>
            <a:ext cx="4393457" cy="839228"/>
            <a:chOff x="0" y="0"/>
            <a:chExt cx="1157124" cy="221031"/>
          </a:xfrm>
        </p:grpSpPr>
        <p:sp>
          <p:nvSpPr>
            <p:cNvPr name="Freeform 9" id="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480669" y="9258300"/>
            <a:ext cx="2664422" cy="1218172"/>
            <a:chOff x="0" y="0"/>
            <a:chExt cx="483446" cy="221031"/>
          </a:xfrm>
        </p:grpSpPr>
        <p:sp>
          <p:nvSpPr>
            <p:cNvPr name="Freeform 12" id="12"/>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4091079" y="9258300"/>
            <a:ext cx="2664422" cy="1218172"/>
            <a:chOff x="0" y="0"/>
            <a:chExt cx="483446" cy="221031"/>
          </a:xfrm>
        </p:grpSpPr>
        <p:sp>
          <p:nvSpPr>
            <p:cNvPr name="Freeform 15" id="1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5400000">
            <a:off x="10593203" y="2482402"/>
            <a:ext cx="6709253" cy="5845101"/>
            <a:chOff x="0" y="0"/>
            <a:chExt cx="6350000" cy="5532120"/>
          </a:xfrm>
        </p:grpSpPr>
        <p:sp>
          <p:nvSpPr>
            <p:cNvPr name="Freeform 18" id="18"/>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0D7377"/>
            </a:solidFill>
          </p:spPr>
        </p:sp>
      </p:grpSp>
      <p:sp>
        <p:nvSpPr>
          <p:cNvPr name="AutoShape 19" id="19"/>
          <p:cNvSpPr/>
          <p:nvPr/>
        </p:nvSpPr>
        <p:spPr>
          <a:xfrm rot="1788959">
            <a:off x="13703365" y="1809816"/>
            <a:ext cx="3317663" cy="0"/>
          </a:xfrm>
          <a:prstGeom prst="line">
            <a:avLst/>
          </a:prstGeom>
          <a:ln cap="flat" w="85725">
            <a:solidFill>
              <a:srgbClr val="0D7377"/>
            </a:solidFill>
            <a:prstDash val="solid"/>
            <a:headEnd type="none" len="sm" w="sm"/>
            <a:tailEnd type="none" len="sm" w="sm"/>
          </a:ln>
        </p:spPr>
      </p:sp>
      <p:sp>
        <p:nvSpPr>
          <p:cNvPr name="AutoShape 20" id="20"/>
          <p:cNvSpPr/>
          <p:nvPr/>
        </p:nvSpPr>
        <p:spPr>
          <a:xfrm rot="9045464">
            <a:off x="10877874" y="1795575"/>
            <a:ext cx="3317663" cy="0"/>
          </a:xfrm>
          <a:prstGeom prst="line">
            <a:avLst/>
          </a:prstGeom>
          <a:ln cap="flat" w="85725">
            <a:solidFill>
              <a:srgbClr val="0D7377"/>
            </a:solidFill>
            <a:prstDash val="solid"/>
            <a:headEnd type="none" len="sm" w="sm"/>
            <a:tailEnd type="none" len="sm" w="sm"/>
          </a:ln>
        </p:spPr>
      </p:sp>
      <p:sp>
        <p:nvSpPr>
          <p:cNvPr name="Freeform 21" id="21"/>
          <p:cNvSpPr/>
          <p:nvPr/>
        </p:nvSpPr>
        <p:spPr>
          <a:xfrm flipH="false" flipV="false" rot="5400000">
            <a:off x="1074243"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2" id="22"/>
          <p:cNvSpPr/>
          <p:nvPr/>
        </p:nvSpPr>
        <p:spPr>
          <a:xfrm flipH="false" flipV="false" rot="0">
            <a:off x="11692297" y="328225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3" id="23"/>
          <p:cNvSpPr txBox="true"/>
          <p:nvPr/>
        </p:nvSpPr>
        <p:spPr>
          <a:xfrm rot="0">
            <a:off x="1028700" y="3490351"/>
            <a:ext cx="6636752" cy="1069976"/>
          </a:xfrm>
          <a:prstGeom prst="rect">
            <a:avLst/>
          </a:prstGeom>
        </p:spPr>
        <p:txBody>
          <a:bodyPr anchor="t" rtlCol="false" tIns="0" lIns="0" bIns="0" rIns="0">
            <a:spAutoFit/>
          </a:bodyPr>
          <a:lstStyle/>
          <a:p>
            <a:pPr>
              <a:lnSpc>
                <a:spcPts val="8000"/>
              </a:lnSpc>
            </a:pPr>
            <a:r>
              <a:rPr lang="en-US" sz="8000">
                <a:solidFill>
                  <a:srgbClr val="FFFFFF"/>
                </a:solidFill>
                <a:latin typeface="League Spartan"/>
              </a:rPr>
              <a:t>Introduction</a:t>
            </a:r>
          </a:p>
        </p:txBody>
      </p:sp>
      <p:sp>
        <p:nvSpPr>
          <p:cNvPr name="TextBox 24" id="24"/>
          <p:cNvSpPr txBox="true"/>
          <p:nvPr/>
        </p:nvSpPr>
        <p:spPr>
          <a:xfrm rot="0">
            <a:off x="1028700" y="4861218"/>
            <a:ext cx="6346356" cy="2927986"/>
          </a:xfrm>
          <a:prstGeom prst="rect">
            <a:avLst/>
          </a:prstGeom>
        </p:spPr>
        <p:txBody>
          <a:bodyPr anchor="t" rtlCol="false" tIns="0" lIns="0" bIns="0" rIns="0">
            <a:spAutoFit/>
          </a:bodyPr>
          <a:lstStyle/>
          <a:p>
            <a:pPr>
              <a:lnSpc>
                <a:spcPts val="3959"/>
              </a:lnSpc>
            </a:pPr>
            <a:r>
              <a:rPr lang="en-US" sz="2199" spc="87">
                <a:solidFill>
                  <a:srgbClr val="FFFFFF"/>
                </a:solidFill>
                <a:latin typeface="Montserrat Semi-Bold"/>
              </a:rPr>
              <a:t>Cette présentation mettra en évidence les étapes pour analyser les données géospatiales de la ville de Youssoufia en utilisant Python, Geopandas et Folium pour créer des visualisations interactives des points d'intérêt.</a:t>
            </a:r>
          </a:p>
        </p:txBody>
      </p:sp>
    </p:spTree>
  </p:cSld>
  <p:clrMapOvr>
    <a:masterClrMapping/>
  </p:clrMapOvr>
  <p:transition spd="fast">
    <p:circl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0">
            <a:off x="-1036508" y="9447772"/>
            <a:ext cx="4393457" cy="839228"/>
            <a:chOff x="0" y="0"/>
            <a:chExt cx="1157124" cy="221031"/>
          </a:xfrm>
        </p:grpSpPr>
        <p:sp>
          <p:nvSpPr>
            <p:cNvPr name="Freeform 3" id="3"/>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4" id="4"/>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480669" y="9258300"/>
            <a:ext cx="2664422" cy="1218172"/>
            <a:chOff x="0" y="0"/>
            <a:chExt cx="483446" cy="221031"/>
          </a:xfrm>
        </p:grpSpPr>
        <p:sp>
          <p:nvSpPr>
            <p:cNvPr name="Freeform 6" id="6"/>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91079" y="9258300"/>
            <a:ext cx="2664422" cy="1218172"/>
            <a:chOff x="0" y="0"/>
            <a:chExt cx="483446" cy="221031"/>
          </a:xfrm>
        </p:grpSpPr>
        <p:sp>
          <p:nvSpPr>
            <p:cNvPr name="Freeform 9" id="9"/>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rot="-1715946">
            <a:off x="13698272" y="8383758"/>
            <a:ext cx="3317663" cy="0"/>
          </a:xfrm>
          <a:prstGeom prst="line">
            <a:avLst/>
          </a:prstGeom>
          <a:ln cap="flat" w="85725">
            <a:solidFill>
              <a:srgbClr val="0D7377"/>
            </a:solidFill>
            <a:prstDash val="solid"/>
            <a:headEnd type="none" len="sm" w="sm"/>
            <a:tailEnd type="none" len="sm" w="sm"/>
          </a:ln>
        </p:spPr>
      </p:sp>
      <p:sp>
        <p:nvSpPr>
          <p:cNvPr name="AutoShape 12" id="12"/>
          <p:cNvSpPr/>
          <p:nvPr/>
        </p:nvSpPr>
        <p:spPr>
          <a:xfrm rot="-8950593">
            <a:off x="10861563" y="8328653"/>
            <a:ext cx="3317663" cy="0"/>
          </a:xfrm>
          <a:prstGeom prst="line">
            <a:avLst/>
          </a:prstGeom>
          <a:ln cap="flat" w="85725">
            <a:solidFill>
              <a:srgbClr val="0D7377"/>
            </a:solidFill>
            <a:prstDash val="solid"/>
            <a:headEnd type="none" len="sm" w="sm"/>
            <a:tailEnd type="none" len="sm" w="sm"/>
          </a:ln>
        </p:spPr>
      </p:sp>
      <p:sp>
        <p:nvSpPr>
          <p:cNvPr name="Freeform 13" id="13"/>
          <p:cNvSpPr/>
          <p:nvPr/>
        </p:nvSpPr>
        <p:spPr>
          <a:xfrm flipH="false" flipV="false" rot="5400000">
            <a:off x="1074243"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0">
            <a:off x="8498118" y="1242887"/>
            <a:ext cx="9569302" cy="7801226"/>
          </a:xfrm>
          <a:custGeom>
            <a:avLst/>
            <a:gdLst/>
            <a:ahLst/>
            <a:cxnLst/>
            <a:rect r="r" b="b" t="t" l="l"/>
            <a:pathLst>
              <a:path h="7801226" w="9569302">
                <a:moveTo>
                  <a:pt x="0" y="0"/>
                </a:moveTo>
                <a:lnTo>
                  <a:pt x="9569302" y="0"/>
                </a:lnTo>
                <a:lnTo>
                  <a:pt x="9569302" y="7801226"/>
                </a:lnTo>
                <a:lnTo>
                  <a:pt x="0" y="7801226"/>
                </a:lnTo>
                <a:lnTo>
                  <a:pt x="0" y="0"/>
                </a:lnTo>
                <a:close/>
              </a:path>
            </a:pathLst>
          </a:custGeom>
          <a:blipFill>
            <a:blip r:embed="rId4"/>
            <a:stretch>
              <a:fillRect l="0" t="0" r="0" b="-5491"/>
            </a:stretch>
          </a:blipFill>
        </p:spPr>
      </p:sp>
      <p:sp>
        <p:nvSpPr>
          <p:cNvPr name="TextBox 15" id="15"/>
          <p:cNvSpPr txBox="true"/>
          <p:nvPr/>
        </p:nvSpPr>
        <p:spPr>
          <a:xfrm rot="0">
            <a:off x="1028700" y="4418497"/>
            <a:ext cx="5826463" cy="1069976"/>
          </a:xfrm>
          <a:prstGeom prst="rect">
            <a:avLst/>
          </a:prstGeom>
        </p:spPr>
        <p:txBody>
          <a:bodyPr anchor="t" rtlCol="false" tIns="0" lIns="0" bIns="0" rIns="0">
            <a:spAutoFit/>
          </a:bodyPr>
          <a:lstStyle/>
          <a:p>
            <a:pPr>
              <a:lnSpc>
                <a:spcPts val="8000"/>
              </a:lnSpc>
            </a:pPr>
            <a:r>
              <a:rPr lang="en-US" sz="8000">
                <a:solidFill>
                  <a:srgbClr val="FFFFFF"/>
                </a:solidFill>
                <a:latin typeface="League Spartan"/>
              </a:rPr>
              <a:t>Carte Ville</a:t>
            </a:r>
          </a:p>
        </p:txBody>
      </p:sp>
    </p:spTree>
  </p:cSld>
  <p:clrMapOvr>
    <a:masterClrMapping/>
  </p:clrMapOvr>
  <p:transition spd="fast">
    <p:circl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9441" r="0" b="-17897"/>
            </a:stretch>
          </a:blipFill>
        </p:spPr>
      </p:sp>
    </p:spTree>
  </p:cSld>
  <p:clrMapOvr>
    <a:masterClrMapping/>
  </p:clrMapOvr>
  <p:transition spd="fast">
    <p:cover dir="d"/>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734185"/>
            <a:ext cx="18288000" cy="8818631"/>
          </a:xfrm>
          <a:custGeom>
            <a:avLst/>
            <a:gdLst/>
            <a:ahLst/>
            <a:cxnLst/>
            <a:rect r="r" b="b" t="t" l="l"/>
            <a:pathLst>
              <a:path h="8818631" w="18288000">
                <a:moveTo>
                  <a:pt x="0" y="0"/>
                </a:moveTo>
                <a:lnTo>
                  <a:pt x="18288000" y="0"/>
                </a:lnTo>
                <a:lnTo>
                  <a:pt x="18288000" y="8818630"/>
                </a:lnTo>
                <a:lnTo>
                  <a:pt x="0" y="8818630"/>
                </a:lnTo>
                <a:lnTo>
                  <a:pt x="0" y="0"/>
                </a:lnTo>
                <a:close/>
              </a:path>
            </a:pathLst>
          </a:custGeom>
          <a:blipFill>
            <a:blip r:embed="rId2"/>
            <a:stretch>
              <a:fillRect l="0" t="0" r="0" b="0"/>
            </a:stretch>
          </a:blipFill>
        </p:spPr>
      </p:sp>
    </p:spTree>
  </p:cSld>
  <p:clrMapOvr>
    <a:masterClrMapping/>
  </p:clrMapOvr>
  <p:transition spd="fast">
    <p:cover dir="rd"/>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59988"/>
            <a:ext cx="18288000" cy="9367024"/>
          </a:xfrm>
          <a:custGeom>
            <a:avLst/>
            <a:gdLst/>
            <a:ahLst/>
            <a:cxnLst/>
            <a:rect r="r" b="b" t="t" l="l"/>
            <a:pathLst>
              <a:path h="9367024" w="18288000">
                <a:moveTo>
                  <a:pt x="0" y="0"/>
                </a:moveTo>
                <a:lnTo>
                  <a:pt x="18288000" y="0"/>
                </a:lnTo>
                <a:lnTo>
                  <a:pt x="18288000" y="9367024"/>
                </a:lnTo>
                <a:lnTo>
                  <a:pt x="0" y="9367024"/>
                </a:lnTo>
                <a:lnTo>
                  <a:pt x="0" y="0"/>
                </a:lnTo>
                <a:close/>
              </a:path>
            </a:pathLst>
          </a:custGeom>
          <a:blipFill>
            <a:blip r:embed="rId2"/>
            <a:stretch>
              <a:fillRect l="0" t="0" r="0" b="0"/>
            </a:stretch>
          </a:blipFill>
        </p:spPr>
      </p:sp>
    </p:spTree>
  </p:cSld>
  <p:clrMapOvr>
    <a:masterClrMapping/>
  </p:clrMapOvr>
  <p:transition spd="fast">
    <p:cover dir="rd"/>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98042"/>
            <a:ext cx="18288000" cy="8890917"/>
          </a:xfrm>
          <a:custGeom>
            <a:avLst/>
            <a:gdLst/>
            <a:ahLst/>
            <a:cxnLst/>
            <a:rect r="r" b="b" t="t" l="l"/>
            <a:pathLst>
              <a:path h="8890917" w="18288000">
                <a:moveTo>
                  <a:pt x="0" y="0"/>
                </a:moveTo>
                <a:lnTo>
                  <a:pt x="18288000" y="0"/>
                </a:lnTo>
                <a:lnTo>
                  <a:pt x="18288000" y="8890916"/>
                </a:lnTo>
                <a:lnTo>
                  <a:pt x="0" y="8890916"/>
                </a:lnTo>
                <a:lnTo>
                  <a:pt x="0" y="0"/>
                </a:lnTo>
                <a:close/>
              </a:path>
            </a:pathLst>
          </a:custGeom>
          <a:blipFill>
            <a:blip r:embed="rId2"/>
            <a:stretch>
              <a:fillRect l="0" t="0" r="0" b="0"/>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TextBox 2" id="2"/>
          <p:cNvSpPr txBox="true"/>
          <p:nvPr/>
        </p:nvSpPr>
        <p:spPr>
          <a:xfrm rot="0">
            <a:off x="1028700" y="3670300"/>
            <a:ext cx="6108303" cy="3089276"/>
          </a:xfrm>
          <a:prstGeom prst="rect">
            <a:avLst/>
          </a:prstGeom>
        </p:spPr>
        <p:txBody>
          <a:bodyPr anchor="t" rtlCol="false" tIns="0" lIns="0" bIns="0" rIns="0">
            <a:spAutoFit/>
          </a:bodyPr>
          <a:lstStyle/>
          <a:p>
            <a:pPr algn="ctr">
              <a:lnSpc>
                <a:spcPts val="8000"/>
              </a:lnSpc>
            </a:pPr>
            <a:r>
              <a:rPr lang="en-US" sz="8000">
                <a:solidFill>
                  <a:srgbClr val="FFFFFF"/>
                </a:solidFill>
                <a:latin typeface="League Spartan"/>
              </a:rPr>
              <a:t>Carte ville : points d'intérêt</a:t>
            </a:r>
          </a:p>
        </p:txBody>
      </p:sp>
      <p:grpSp>
        <p:nvGrpSpPr>
          <p:cNvPr name="Group 3" id="3"/>
          <p:cNvGrpSpPr/>
          <p:nvPr/>
        </p:nvGrpSpPr>
        <p:grpSpPr>
          <a:xfrm rot="0">
            <a:off x="2480669" y="9258300"/>
            <a:ext cx="2664422" cy="1218172"/>
            <a:chOff x="0" y="0"/>
            <a:chExt cx="483446" cy="221031"/>
          </a:xfrm>
        </p:grpSpPr>
        <p:sp>
          <p:nvSpPr>
            <p:cNvPr name="Freeform 4" id="4"/>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5" id="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36508" y="9447772"/>
            <a:ext cx="4393457" cy="839228"/>
            <a:chOff x="0" y="0"/>
            <a:chExt cx="1157124" cy="221031"/>
          </a:xfrm>
        </p:grpSpPr>
        <p:sp>
          <p:nvSpPr>
            <p:cNvPr name="Freeform 7" id="7"/>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8" id="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4091079" y="9258300"/>
            <a:ext cx="2664422" cy="1218172"/>
            <a:chOff x="0" y="0"/>
            <a:chExt cx="483446" cy="221031"/>
          </a:xfrm>
        </p:grpSpPr>
        <p:sp>
          <p:nvSpPr>
            <p:cNvPr name="Freeform 10" id="10"/>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11" id="1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5400000">
            <a:off x="1074243" y="983157"/>
            <a:ext cx="616383" cy="707469"/>
          </a:xfrm>
          <a:custGeom>
            <a:avLst/>
            <a:gdLst/>
            <a:ahLst/>
            <a:cxnLst/>
            <a:rect r="r" b="b" t="t" l="l"/>
            <a:pathLst>
              <a:path h="707469" w="616383">
                <a:moveTo>
                  <a:pt x="0" y="0"/>
                </a:moveTo>
                <a:lnTo>
                  <a:pt x="616383" y="0"/>
                </a:lnTo>
                <a:lnTo>
                  <a:pt x="616383" y="707469"/>
                </a:lnTo>
                <a:lnTo>
                  <a:pt x="0" y="7074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9515960" y="76724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stretch>
              <a:fillRect l="0" t="0" r="0" b="0"/>
            </a:stretch>
          </a:blipFill>
        </p:spPr>
      </p:sp>
    </p:spTree>
  </p:cSld>
  <p:clrMapOvr>
    <a:masterClrMapping/>
  </p:clrMapOvr>
  <p:transition spd="fast">
    <p:circl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DAFqNxZH6Ao</dc:identifier>
  <dcterms:modified xsi:type="dcterms:W3CDTF">2011-08-01T06:04:30Z</dcterms:modified>
  <cp:revision>1</cp:revision>
  <dc:title>Analyse géospatiale de la ville de Youssoufia</dc:title>
</cp:coreProperties>
</file>

<file path=docProps/thumbnail.jpeg>
</file>